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handoutMasterIdLst>
    <p:handoutMasterId r:id="rId9"/>
  </p:handoutMasterIdLst>
  <p:sldIdLst>
    <p:sldId id="256" r:id="rId2"/>
    <p:sldId id="259" r:id="rId3"/>
    <p:sldId id="263" r:id="rId4"/>
    <p:sldId id="262" r:id="rId5"/>
    <p:sldId id="265" r:id="rId6"/>
    <p:sldId id="266" r:id="rId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B5998"/>
    <a:srgbClr val="4099FF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78" d="100"/>
          <a:sy n="178" d="100"/>
        </p:scale>
        <p:origin x="-2395" y="-7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A59622-DF42-4506-B672-9AFC037693FA}" type="datetimeFigureOut">
              <a:rPr lang="en-GB" smtClean="0"/>
              <a:t>11/05/2017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5845A5-7170-43AE-B6C2-D1A00BDEBD78}" type="slidenum">
              <a:rPr lang="en-GB" smtClean="0"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85453B-709A-4DF7-861F-B94D824FD0D9}" type="datetimeFigureOut">
              <a:rPr lang="en-GB" smtClean="0"/>
              <a:pPr/>
              <a:t>11/05/2017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FB0CDC-E586-473D-A128-A44CC2C6697D}" type="slidenum">
              <a:rPr lang="en-GB" smtClean="0"/>
              <a:pPr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FB0CDC-E586-473D-A128-A44CC2C6697D}" type="slidenum">
              <a:rPr lang="en-GB" smtClean="0"/>
              <a:pPr/>
              <a:t>4</a:t>
            </a:fld>
            <a:endParaRPr lang="en-GB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0BBFB-4EC4-4066-9B33-E988C09D92BB}" type="datetimeFigureOut">
              <a:rPr lang="en-GB" smtClean="0"/>
              <a:pPr/>
              <a:t>11/05/2017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47334-AC72-48DF-B37A-0EB7504F7A38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0BBFB-4EC4-4066-9B33-E988C09D92BB}" type="datetimeFigureOut">
              <a:rPr lang="en-GB" smtClean="0"/>
              <a:pPr/>
              <a:t>11/05/2017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47334-AC72-48DF-B37A-0EB7504F7A38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0BBFB-4EC4-4066-9B33-E988C09D92BB}" type="datetimeFigureOut">
              <a:rPr lang="en-GB" smtClean="0"/>
              <a:pPr/>
              <a:t>11/05/2017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47334-AC72-48DF-B37A-0EB7504F7A38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0BBFB-4EC4-4066-9B33-E988C09D92BB}" type="datetimeFigureOut">
              <a:rPr lang="en-GB" smtClean="0"/>
              <a:pPr/>
              <a:t>11/05/2017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47334-AC72-48DF-B37A-0EB7504F7A38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0BBFB-4EC4-4066-9B33-E988C09D92BB}" type="datetimeFigureOut">
              <a:rPr lang="en-GB" smtClean="0"/>
              <a:pPr/>
              <a:t>11/05/2017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47334-AC72-48DF-B37A-0EB7504F7A38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0BBFB-4EC4-4066-9B33-E988C09D92BB}" type="datetimeFigureOut">
              <a:rPr lang="en-GB" smtClean="0"/>
              <a:pPr/>
              <a:t>11/05/2017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47334-AC72-48DF-B37A-0EB7504F7A38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0BBFB-4EC4-4066-9B33-E988C09D92BB}" type="datetimeFigureOut">
              <a:rPr lang="en-GB" smtClean="0"/>
              <a:pPr/>
              <a:t>11/05/2017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47334-AC72-48DF-B37A-0EB7504F7A38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0BBFB-4EC4-4066-9B33-E988C09D92BB}" type="datetimeFigureOut">
              <a:rPr lang="en-GB" smtClean="0"/>
              <a:pPr/>
              <a:t>11/05/2017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47334-AC72-48DF-B37A-0EB7504F7A38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0BBFB-4EC4-4066-9B33-E988C09D92BB}" type="datetimeFigureOut">
              <a:rPr lang="en-GB" smtClean="0"/>
              <a:pPr/>
              <a:t>11/05/2017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47334-AC72-48DF-B37A-0EB7504F7A38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0BBFB-4EC4-4066-9B33-E988C09D92BB}" type="datetimeFigureOut">
              <a:rPr lang="en-GB" smtClean="0"/>
              <a:pPr/>
              <a:t>11/05/2017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47334-AC72-48DF-B37A-0EB7504F7A38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0BBFB-4EC4-4066-9B33-E988C09D92BB}" type="datetimeFigureOut">
              <a:rPr lang="en-GB" smtClean="0"/>
              <a:pPr/>
              <a:t>11/05/2017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47334-AC72-48DF-B37A-0EB7504F7A38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30BBFB-4EC4-4066-9B33-E988C09D92BB}" type="datetimeFigureOut">
              <a:rPr lang="en-GB" smtClean="0"/>
              <a:pPr/>
              <a:t>11/05/2017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047334-AC72-48DF-B37A-0EB7504F7A38}" type="slidenum">
              <a:rPr lang="en-GB" smtClean="0"/>
              <a:pPr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7" Type="http://schemas.openxmlformats.org/officeDocument/2006/relationships/image" Target="../media/image2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gi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4.jpeg"/><Relationship Id="rId7" Type="http://schemas.openxmlformats.org/officeDocument/2006/relationships/hyperlink" Target="http://www.twitter.com/IBMCampusUSA" TargetMode="External"/><Relationship Id="rId12" Type="http://schemas.openxmlformats.org/officeDocument/2006/relationships/image" Target="../media/image29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hyperlink" Target="https://www.ibm.com/employment/at-de/entrylevel.html" TargetMode="External"/><Relationship Id="rId5" Type="http://schemas.openxmlformats.org/officeDocument/2006/relationships/hyperlink" Target="http://www.facebook.com/IBMCollegeCareersNorthAmerica" TargetMode="External"/><Relationship Id="rId10" Type="http://schemas.openxmlformats.org/officeDocument/2006/relationships/hyperlink" Target="https://www.ibm.com/employment/internationalstudents/" TargetMode="External"/><Relationship Id="rId4" Type="http://schemas.openxmlformats.org/officeDocument/2006/relationships/image" Target="../media/image26.png"/><Relationship Id="rId9" Type="http://schemas.openxmlformats.org/officeDocument/2006/relationships/hyperlink" Target="https://www.ibm.com/employment/us/extremeblue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61772" y="260648"/>
            <a:ext cx="5650388" cy="2952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9" descr="Image result for paul rand ibm poster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88224" y="3573016"/>
            <a:ext cx="2171135" cy="3071816"/>
          </a:xfrm>
          <a:prstGeom prst="rect">
            <a:avLst/>
          </a:prstGeom>
          <a:noFill/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26243" y="5805264"/>
            <a:ext cx="3384376" cy="8460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Picture 6" descr="Image result for ibm logo  vector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111287" y="260648"/>
            <a:ext cx="667993" cy="288032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361771" y="3884855"/>
            <a:ext cx="561662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600" b="1" dirty="0" smtClean="0">
                <a:solidFill>
                  <a:srgbClr val="742278"/>
                </a:solidFill>
                <a:latin typeface="Calibri Light" pitchFamily="34" charset="0"/>
                <a:cs typeface="Calibri Light" pitchFamily="34" charset="0"/>
              </a:rPr>
              <a:t>Careers at </a:t>
            </a:r>
            <a:r>
              <a:rPr lang="en-GB" sz="6600" b="1" dirty="0" smtClean="0">
                <a:solidFill>
                  <a:srgbClr val="742278"/>
                </a:solidFill>
                <a:latin typeface="Calibri Light" pitchFamily="34" charset="0"/>
                <a:cs typeface="Calibri Light" pitchFamily="34" charset="0"/>
              </a:rPr>
              <a:t>IBM</a:t>
            </a:r>
            <a:endParaRPr lang="en-GB" sz="6600" b="1" dirty="0" smtClean="0">
              <a:solidFill>
                <a:srgbClr val="742278"/>
              </a:solidFill>
              <a:latin typeface="Calibri Light" pitchFamily="34" charset="0"/>
              <a:cs typeface="Calibri Light" pitchFamily="34" charset="0"/>
            </a:endParaRPr>
          </a:p>
        </p:txBody>
      </p:sp>
      <p:pic>
        <p:nvPicPr>
          <p:cNvPr id="9" name="Picture 11" descr="Image result for ibm watson logo vector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743135" y="1052736"/>
            <a:ext cx="1865784" cy="1865784"/>
          </a:xfrm>
          <a:prstGeom prst="rect">
            <a:avLst/>
          </a:prstGeom>
          <a:noFill/>
        </p:spPr>
      </p:pic>
      <p:sp>
        <p:nvSpPr>
          <p:cNvPr id="10" name="TextBox 9"/>
          <p:cNvSpPr txBox="1"/>
          <p:nvPr/>
        </p:nvSpPr>
        <p:spPr>
          <a:xfrm>
            <a:off x="518443" y="4881692"/>
            <a:ext cx="16564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00" b="1" dirty="0" smtClean="0">
                <a:solidFill>
                  <a:srgbClr val="742278"/>
                </a:solidFill>
                <a:latin typeface="Calibri Light" pitchFamily="34" charset="0"/>
                <a:cs typeface="Calibri Light" pitchFamily="34" charset="0"/>
              </a:rPr>
              <a:t>David </a:t>
            </a:r>
            <a:r>
              <a:rPr lang="en-GB" sz="700" b="1" dirty="0" smtClean="0">
                <a:solidFill>
                  <a:srgbClr val="742278"/>
                </a:solidFill>
                <a:latin typeface="Calibri Light" pitchFamily="34" charset="0"/>
                <a:cs typeface="Calibri Light" pitchFamily="34" charset="0"/>
              </a:rPr>
              <a:t>Goddard</a:t>
            </a:r>
          </a:p>
          <a:p>
            <a:r>
              <a:rPr lang="en-GB" sz="700" b="1" dirty="0" smtClean="0">
                <a:solidFill>
                  <a:srgbClr val="742278"/>
                </a:solidFill>
                <a:latin typeface="Calibri Light" pitchFamily="34" charset="0"/>
                <a:cs typeface="Calibri Light" pitchFamily="34" charset="0"/>
              </a:rPr>
              <a:t>Executive </a:t>
            </a:r>
            <a:r>
              <a:rPr lang="en-GB" sz="700" b="1" dirty="0" smtClean="0">
                <a:solidFill>
                  <a:srgbClr val="742278"/>
                </a:solidFill>
                <a:latin typeface="Calibri Light" pitchFamily="34" charset="0"/>
                <a:cs typeface="Calibri Light" pitchFamily="34" charset="0"/>
              </a:rPr>
              <a:t>IT Specialist, IBM Analytics</a:t>
            </a:r>
            <a:endParaRPr lang="en-GB" sz="4400" b="1" dirty="0">
              <a:solidFill>
                <a:srgbClr val="742278"/>
              </a:solidFill>
              <a:latin typeface="Calibri Light" pitchFamily="34" charset="0"/>
              <a:cs typeface="Calibri Light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123853" y="324276"/>
            <a:ext cx="4778521" cy="24188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3184" y="324277"/>
            <a:ext cx="3511905" cy="6201068"/>
          </a:xfrm>
        </p:spPr>
        <p:txBody>
          <a:bodyPr>
            <a:noAutofit/>
          </a:bodyPr>
          <a:lstStyle/>
          <a:p>
            <a:pPr>
              <a:spcAft>
                <a:spcPts val="600"/>
              </a:spcAft>
              <a:buNone/>
            </a:pPr>
            <a:r>
              <a:rPr lang="en-GB" sz="1100" b="1" dirty="0"/>
              <a:t>A Culture of </a:t>
            </a:r>
            <a:r>
              <a:rPr lang="en-GB" sz="1100" b="1" dirty="0" smtClean="0"/>
              <a:t>Innovation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GB" sz="1050" dirty="0" smtClean="0"/>
              <a:t>Continuing </a:t>
            </a:r>
            <a:r>
              <a:rPr lang="en-GB" sz="1050" dirty="0"/>
              <a:t>23 years of U.S. patent leadership, </a:t>
            </a:r>
            <a:r>
              <a:rPr lang="en-GB" sz="1050" dirty="0" smtClean="0"/>
              <a:t>with more </a:t>
            </a:r>
            <a:r>
              <a:rPr lang="en-GB" sz="1050" dirty="0"/>
              <a:t>than 88,000 patents made. That’s 7,355 </a:t>
            </a:r>
            <a:r>
              <a:rPr lang="en-GB" sz="1050" dirty="0" smtClean="0"/>
              <a:t>patents in </a:t>
            </a:r>
            <a:r>
              <a:rPr lang="en-GB" sz="1050" dirty="0"/>
              <a:t>2015 </a:t>
            </a:r>
            <a:r>
              <a:rPr lang="en-GB" sz="1050" dirty="0" smtClean="0"/>
              <a:t>alone!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GB" sz="1050" dirty="0" smtClean="0"/>
              <a:t>Driving </a:t>
            </a:r>
            <a:r>
              <a:rPr lang="en-GB" sz="1050" dirty="0"/>
              <a:t>thought leadership with 6 Nobel </a:t>
            </a:r>
            <a:r>
              <a:rPr lang="en-GB" sz="1050" dirty="0" smtClean="0"/>
              <a:t>Laureates, 13 </a:t>
            </a:r>
            <a:r>
              <a:rPr lang="en-GB" sz="1050" dirty="0"/>
              <a:t>U.S. National Medals of Technology, and </a:t>
            </a:r>
            <a:r>
              <a:rPr lang="en-GB" sz="1050" dirty="0" smtClean="0"/>
              <a:t>5 National </a:t>
            </a:r>
            <a:r>
              <a:rPr lang="en-GB" sz="1050" dirty="0"/>
              <a:t>Medals </a:t>
            </a:r>
            <a:r>
              <a:rPr lang="en-GB" sz="1050" dirty="0" smtClean="0"/>
              <a:t>of Science.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GB" sz="1050" dirty="0" err="1" smtClean="0"/>
              <a:t>Crowdsourcing</a:t>
            </a:r>
            <a:r>
              <a:rPr lang="en-GB" sz="1050" dirty="0" smtClean="0"/>
              <a:t> </a:t>
            </a:r>
            <a:r>
              <a:rPr lang="en-GB" sz="1050" dirty="0"/>
              <a:t>discovery and funding of </a:t>
            </a:r>
            <a:r>
              <a:rPr lang="en-GB" sz="1050" dirty="0" err="1" smtClean="0"/>
              <a:t>IBMer</a:t>
            </a:r>
            <a:r>
              <a:rPr lang="en-GB" sz="1050" dirty="0" smtClean="0"/>
              <a:t> innovations </a:t>
            </a:r>
            <a:r>
              <a:rPr lang="en-GB" sz="1050" dirty="0"/>
              <a:t>and passion </a:t>
            </a:r>
            <a:r>
              <a:rPr lang="en-GB" sz="1050" dirty="0" smtClean="0"/>
              <a:t>projects.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GB" sz="1050" dirty="0" smtClean="0"/>
              <a:t>Advancing </a:t>
            </a:r>
            <a:r>
              <a:rPr lang="en-GB" sz="1050" dirty="0"/>
              <a:t>early childhood education via </a:t>
            </a:r>
            <a:r>
              <a:rPr lang="en-GB" sz="1050" dirty="0" smtClean="0"/>
              <a:t>an IBM </a:t>
            </a:r>
            <a:r>
              <a:rPr lang="en-GB" sz="1050" dirty="0"/>
              <a:t>Watson and Sesame Workshop (a.k.a. </a:t>
            </a:r>
            <a:r>
              <a:rPr lang="en-GB" sz="1050" dirty="0" smtClean="0"/>
              <a:t>Sesame Street</a:t>
            </a:r>
            <a:r>
              <a:rPr lang="en-GB" sz="1050" dirty="0"/>
              <a:t>) </a:t>
            </a:r>
            <a:r>
              <a:rPr lang="en-GB" sz="1050" dirty="0" smtClean="0"/>
              <a:t>collaboration.</a:t>
            </a:r>
          </a:p>
          <a:p>
            <a:pPr>
              <a:spcBef>
                <a:spcPts val="0"/>
              </a:spcBef>
              <a:spcAft>
                <a:spcPts val="1000"/>
              </a:spcAft>
            </a:pPr>
            <a:r>
              <a:rPr lang="en-GB" sz="1050" dirty="0" smtClean="0"/>
              <a:t>Enhancing </a:t>
            </a:r>
            <a:r>
              <a:rPr lang="en-GB" sz="1050" dirty="0"/>
              <a:t>cloud capabilities and </a:t>
            </a:r>
            <a:r>
              <a:rPr lang="en-GB" sz="1050" dirty="0" smtClean="0"/>
              <a:t>strengthening analytics </a:t>
            </a:r>
            <a:r>
              <a:rPr lang="en-GB" sz="1050" dirty="0"/>
              <a:t>through partnerships with </a:t>
            </a:r>
            <a:r>
              <a:rPr lang="en-GB" sz="1050" dirty="0" smtClean="0"/>
              <a:t>companies such </a:t>
            </a:r>
            <a:r>
              <a:rPr lang="en-GB" sz="1050" dirty="0"/>
              <a:t>as Twitter, </a:t>
            </a:r>
            <a:r>
              <a:rPr lang="en-GB" sz="1050" dirty="0" err="1"/>
              <a:t>Facebook</a:t>
            </a:r>
            <a:r>
              <a:rPr lang="en-GB" sz="1050" dirty="0"/>
              <a:t>, and </a:t>
            </a:r>
            <a:r>
              <a:rPr lang="en-GB" sz="1050" dirty="0" smtClean="0"/>
              <a:t>Box.</a:t>
            </a:r>
          </a:p>
          <a:p>
            <a:pPr>
              <a:spcAft>
                <a:spcPts val="600"/>
              </a:spcAft>
              <a:buNone/>
            </a:pPr>
            <a:r>
              <a:rPr lang="en-GB" sz="1100" b="1" dirty="0" smtClean="0"/>
              <a:t>A </a:t>
            </a:r>
            <a:r>
              <a:rPr lang="en-GB" sz="1100" b="1" dirty="0"/>
              <a:t>Great Place to </a:t>
            </a:r>
            <a:r>
              <a:rPr lang="en-GB" sz="1100" b="1" dirty="0" smtClean="0"/>
              <a:t>Work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GB" sz="1050" dirty="0" smtClean="0"/>
              <a:t>Be yourself! We hire from a wide variety of backgrounds.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GB" sz="1050" dirty="0" smtClean="0"/>
              <a:t>Make </a:t>
            </a:r>
            <a:r>
              <a:rPr lang="en-GB" sz="1050" dirty="0"/>
              <a:t>an impact: Work with clients to solve </a:t>
            </a:r>
            <a:r>
              <a:rPr lang="en-GB" sz="1050" dirty="0" smtClean="0"/>
              <a:t>their most </a:t>
            </a:r>
            <a:r>
              <a:rPr lang="en-GB" sz="1050" dirty="0"/>
              <a:t>pressing problems, from </a:t>
            </a:r>
            <a:r>
              <a:rPr lang="en-GB" sz="1050" dirty="0" smtClean="0"/>
              <a:t>life-threatening diseases </a:t>
            </a:r>
            <a:r>
              <a:rPr lang="en-GB" sz="1050" dirty="0"/>
              <a:t>to weather and </a:t>
            </a:r>
            <a:r>
              <a:rPr lang="en-GB" sz="1050" dirty="0" smtClean="0"/>
              <a:t>more.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GB" sz="1050" dirty="0" smtClean="0"/>
              <a:t>Collaborate </a:t>
            </a:r>
            <a:r>
              <a:rPr lang="en-GB" sz="1050" dirty="0"/>
              <a:t>globally: </a:t>
            </a:r>
            <a:r>
              <a:rPr lang="en-GB" sz="1050" dirty="0" err="1"/>
              <a:t>ﬂexible</a:t>
            </a:r>
            <a:r>
              <a:rPr lang="en-GB" sz="1050" dirty="0"/>
              <a:t> work options </a:t>
            </a:r>
            <a:r>
              <a:rPr lang="en-GB" sz="1050" dirty="0" smtClean="0"/>
              <a:t>and agile </a:t>
            </a:r>
            <a:r>
              <a:rPr lang="en-GB" sz="1050" dirty="0"/>
              <a:t>workspaces, combined with a unique </a:t>
            </a:r>
            <a:r>
              <a:rPr lang="en-GB" sz="1050" dirty="0" smtClean="0"/>
              <a:t>set of </a:t>
            </a:r>
            <a:r>
              <a:rPr lang="en-GB" sz="1050" dirty="0"/>
              <a:t>collaboration </a:t>
            </a:r>
            <a:r>
              <a:rPr lang="en-GB" sz="1050" dirty="0" smtClean="0"/>
              <a:t>tools.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GB" sz="1050" dirty="0" smtClean="0"/>
              <a:t>Continue </a:t>
            </a:r>
            <a:r>
              <a:rPr lang="en-GB" sz="1050" dirty="0"/>
              <a:t>to grow: access world-class learning </a:t>
            </a:r>
            <a:r>
              <a:rPr lang="en-GB" sz="1050" dirty="0" smtClean="0"/>
              <a:t>and leadership </a:t>
            </a:r>
            <a:r>
              <a:rPr lang="en-GB" sz="1050" dirty="0"/>
              <a:t>development courses, supported by a </a:t>
            </a:r>
            <a:r>
              <a:rPr lang="en-GB" sz="1050" dirty="0" smtClean="0"/>
              <a:t>goal of </a:t>
            </a:r>
            <a:r>
              <a:rPr lang="en-GB" sz="1050" dirty="0"/>
              <a:t>40 hours of learning for each </a:t>
            </a:r>
            <a:r>
              <a:rPr lang="en-GB" sz="1050" dirty="0" err="1"/>
              <a:t>IBMer</a:t>
            </a:r>
            <a:r>
              <a:rPr lang="en-GB" sz="1050" dirty="0"/>
              <a:t> </a:t>
            </a:r>
            <a:r>
              <a:rPr lang="en-GB" sz="1050" dirty="0" smtClean="0"/>
              <a:t>annually.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GB" sz="1050" dirty="0" smtClean="0"/>
              <a:t>Give </a:t>
            </a:r>
            <a:r>
              <a:rPr lang="en-GB" sz="1050" dirty="0"/>
              <a:t>back: Through the Corporate Services </a:t>
            </a:r>
            <a:r>
              <a:rPr lang="en-GB" sz="1050" dirty="0" smtClean="0"/>
              <a:t>Corps, IBM </a:t>
            </a:r>
            <a:r>
              <a:rPr lang="en-GB" sz="1050" dirty="0"/>
              <a:t>has engaged 3,000 </a:t>
            </a:r>
            <a:r>
              <a:rPr lang="en-GB" sz="1050" dirty="0" err="1"/>
              <a:t>IBMers</a:t>
            </a:r>
            <a:r>
              <a:rPr lang="en-GB" sz="1050" dirty="0"/>
              <a:t> to </a:t>
            </a:r>
            <a:r>
              <a:rPr lang="en-GB" sz="1050" dirty="0" smtClean="0"/>
              <a:t>volunteer their service </a:t>
            </a:r>
            <a:r>
              <a:rPr lang="en-GB" sz="1050" dirty="0"/>
              <a:t>for 1,000 projects in 40 countries to </a:t>
            </a:r>
            <a:r>
              <a:rPr lang="en-GB" sz="1050" dirty="0" smtClean="0"/>
              <a:t>solve issues </a:t>
            </a:r>
            <a:r>
              <a:rPr lang="en-GB" sz="1050" dirty="0"/>
              <a:t>in development, healthcare, </a:t>
            </a:r>
            <a:r>
              <a:rPr lang="en-GB" sz="1050" dirty="0" smtClean="0"/>
              <a:t>citizen diplomacy and </a:t>
            </a:r>
            <a:r>
              <a:rPr lang="en-GB" sz="1050" dirty="0"/>
              <a:t>sustainability</a:t>
            </a:r>
            <a:r>
              <a:rPr lang="en-GB" sz="1050" dirty="0" smtClean="0"/>
              <a:t> </a:t>
            </a:r>
            <a:br>
              <a:rPr lang="en-GB" sz="1050" dirty="0" smtClean="0"/>
            </a:br>
            <a:endParaRPr lang="en-GB" sz="1050" dirty="0"/>
          </a:p>
        </p:txBody>
      </p:sp>
      <p:pic>
        <p:nvPicPr>
          <p:cNvPr id="3078" name="Picture 6" descr="Career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758170" y="3063665"/>
            <a:ext cx="1144204" cy="1640156"/>
          </a:xfrm>
          <a:prstGeom prst="rect">
            <a:avLst/>
          </a:prstGeom>
          <a:noFill/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123853" y="5031490"/>
            <a:ext cx="4778521" cy="1493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84" name="Picture 12" descr="funny-career-plans-pillow-childhood"/>
          <p:cNvPicPr>
            <a:picLocks noChangeAspect="1" noChangeArrowheads="1"/>
          </p:cNvPicPr>
          <p:nvPr/>
        </p:nvPicPr>
        <p:blipFill>
          <a:blip r:embed="rId5" cstate="print"/>
          <a:srcRect l="2179" t="2049" r="2298" b="2921"/>
          <a:stretch>
            <a:fillRect/>
          </a:stretch>
        </p:blipFill>
        <p:spPr bwMode="auto">
          <a:xfrm>
            <a:off x="5238076" y="3063665"/>
            <a:ext cx="2176711" cy="164015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7" name="Picture 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31840" y="304303"/>
            <a:ext cx="5868064" cy="62930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3" cstate="print"/>
          <a:srcRect t="6250" b="6250"/>
          <a:stretch>
            <a:fillRect/>
          </a:stretch>
        </p:blipFill>
        <p:spPr bwMode="auto">
          <a:xfrm>
            <a:off x="1651676" y="4365104"/>
            <a:ext cx="1408156" cy="1008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4" cstate="print"/>
          <a:srcRect b="12500"/>
          <a:stretch>
            <a:fillRect/>
          </a:stretch>
        </p:blipFill>
        <p:spPr bwMode="auto">
          <a:xfrm>
            <a:off x="179512" y="4365104"/>
            <a:ext cx="1408156" cy="1008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80001" y="302944"/>
            <a:ext cx="2879832" cy="988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" name="Picture 4" descr="http://www-03.ibm.com/employment/images/Lead-spaces-banner-x39-V2-without-text-13_Jerry_Jumper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79512" y="5473206"/>
            <a:ext cx="2880488" cy="1127149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35496" y="1415098"/>
            <a:ext cx="273630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000" b="1" dirty="0" smtClean="0">
                <a:solidFill>
                  <a:srgbClr val="742278"/>
                </a:solidFill>
                <a:latin typeface="Calibri Light" pitchFamily="34" charset="0"/>
                <a:cs typeface="Calibri Light" pitchFamily="34" charset="0"/>
              </a:rPr>
              <a:t>IBM roles</a:t>
            </a:r>
          </a:p>
        </p:txBody>
      </p:sp>
      <p:pic>
        <p:nvPicPr>
          <p:cNvPr id="20499" name="Picture 19" descr="https://www.ibm.com/ibm/think/images/think_logo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79512" y="3861048"/>
            <a:ext cx="2232248" cy="428412"/>
          </a:xfrm>
          <a:prstGeom prst="rect">
            <a:avLst/>
          </a:prstGeom>
          <a:noFill/>
        </p:spPr>
      </p:pic>
      <p:pic>
        <p:nvPicPr>
          <p:cNvPr id="20501" name="Picture 21" descr="Image result for ibm think logo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627784" y="3880110"/>
            <a:ext cx="349124" cy="34097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323528" y="321103"/>
            <a:ext cx="403244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000" b="1" dirty="0" smtClean="0">
                <a:solidFill>
                  <a:srgbClr val="742278"/>
                </a:solidFill>
                <a:latin typeface="Calibri Light" pitchFamily="34" charset="0"/>
                <a:cs typeface="Calibri Light" pitchFamily="34" charset="0"/>
              </a:rPr>
              <a:t>Your strengths</a:t>
            </a:r>
          </a:p>
        </p:txBody>
      </p:sp>
      <p:pic>
        <p:nvPicPr>
          <p:cNvPr id="5130" name="Picture 10" descr="maxresdefault.jpg (1920×1080)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3528" y="5301744"/>
            <a:ext cx="2417128" cy="1135316"/>
          </a:xfrm>
          <a:prstGeom prst="rect">
            <a:avLst/>
          </a:prstGeom>
          <a:noFill/>
        </p:spPr>
      </p:pic>
      <p:sp>
        <p:nvSpPr>
          <p:cNvPr id="18" name="TextBox 17"/>
          <p:cNvSpPr txBox="1"/>
          <p:nvPr/>
        </p:nvSpPr>
        <p:spPr>
          <a:xfrm>
            <a:off x="4664028" y="1645062"/>
            <a:ext cx="3980043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buFont typeface="Webdings" pitchFamily="18" charset="2"/>
              <a:buChar char=""/>
            </a:pPr>
            <a:r>
              <a:rPr lang="en-GB" dirty="0" smtClean="0">
                <a:solidFill>
                  <a:schemeClr val="accent1"/>
                </a:solidFill>
                <a:latin typeface="Calibri Light" pitchFamily="34" charset="0"/>
                <a:cs typeface="Calibri Light" pitchFamily="34" charset="0"/>
              </a:rPr>
              <a:t>IT degree not essential</a:t>
            </a:r>
          </a:p>
          <a:p>
            <a:pPr marL="709200" lvl="2" indent="-252000">
              <a:spcBef>
                <a:spcPts val="600"/>
              </a:spcBef>
              <a:buFont typeface="Arial" pitchFamily="34" charset="0"/>
              <a:buChar char="•"/>
            </a:pPr>
            <a:r>
              <a:rPr lang="en-GB" sz="1600" dirty="0" smtClean="0">
                <a:solidFill>
                  <a:schemeClr val="accent1"/>
                </a:solidFill>
                <a:latin typeface="Calibri Light" pitchFamily="34" charset="0"/>
                <a:cs typeface="Calibri Light" pitchFamily="34" charset="0"/>
              </a:rPr>
              <a:t>Wide range of disciplines can lead to a career at IBM</a:t>
            </a:r>
            <a:endParaRPr lang="en-GB" dirty="0" smtClean="0">
              <a:solidFill>
                <a:schemeClr val="accent1"/>
              </a:solidFill>
              <a:latin typeface="Calibri Light" pitchFamily="34" charset="0"/>
              <a:cs typeface="Calibri Light" pitchFamily="34" charset="0"/>
            </a:endParaRPr>
          </a:p>
          <a:p>
            <a:pPr>
              <a:spcBef>
                <a:spcPts val="600"/>
              </a:spcBef>
              <a:buFont typeface="Webdings" pitchFamily="18" charset="2"/>
              <a:buChar char=""/>
            </a:pPr>
            <a:r>
              <a:rPr lang="en-GB" dirty="0" smtClean="0">
                <a:solidFill>
                  <a:schemeClr val="accent1"/>
                </a:solidFill>
                <a:latin typeface="Calibri Light" pitchFamily="34" charset="0"/>
                <a:cs typeface="Calibri Light" pitchFamily="34" charset="0"/>
              </a:rPr>
              <a:t>Develop your potential</a:t>
            </a:r>
          </a:p>
          <a:p>
            <a:pPr marL="709200" lvl="2" indent="-252000">
              <a:spcBef>
                <a:spcPts val="600"/>
              </a:spcBef>
              <a:buFont typeface="Arial" pitchFamily="34" charset="0"/>
              <a:buChar char="•"/>
            </a:pPr>
            <a:r>
              <a:rPr lang="en-GB" sz="1600" dirty="0" smtClean="0">
                <a:solidFill>
                  <a:schemeClr val="accent1"/>
                </a:solidFill>
                <a:latin typeface="Calibri Light" pitchFamily="34" charset="0"/>
                <a:cs typeface="Calibri Light" pitchFamily="34" charset="0"/>
              </a:rPr>
              <a:t>Consider how to develop your skills </a:t>
            </a:r>
            <a:r>
              <a:rPr lang="en-GB" sz="1600" dirty="0" smtClean="0">
                <a:solidFill>
                  <a:schemeClr val="accent1"/>
                </a:solidFill>
                <a:latin typeface="Calibri Light" pitchFamily="34" charset="0"/>
                <a:cs typeface="Calibri Light" pitchFamily="34" charset="0"/>
              </a:rPr>
              <a:t>(as well as your </a:t>
            </a:r>
            <a:r>
              <a:rPr lang="en-GB" sz="1600" dirty="0" smtClean="0">
                <a:solidFill>
                  <a:schemeClr val="accent1"/>
                </a:solidFill>
                <a:latin typeface="Calibri Light" pitchFamily="34" charset="0"/>
                <a:cs typeface="Calibri Light" pitchFamily="34" charset="0"/>
              </a:rPr>
              <a:t>résumé/CV)</a:t>
            </a:r>
          </a:p>
          <a:p>
            <a:pPr marL="709200" lvl="2" indent="-252000">
              <a:spcBef>
                <a:spcPts val="600"/>
              </a:spcBef>
              <a:buFont typeface="Arial" pitchFamily="34" charset="0"/>
              <a:buChar char="•"/>
            </a:pPr>
            <a:r>
              <a:rPr lang="en-GB" sz="1600" dirty="0" smtClean="0">
                <a:solidFill>
                  <a:schemeClr val="accent1"/>
                </a:solidFill>
                <a:latin typeface="Calibri Light" pitchFamily="34" charset="0"/>
                <a:cs typeface="Calibri Light" pitchFamily="34" charset="0"/>
              </a:rPr>
              <a:t>Build stuff for fun outside of formal education</a:t>
            </a:r>
          </a:p>
          <a:p>
            <a:pPr marL="709200" lvl="2" indent="-252000">
              <a:spcBef>
                <a:spcPts val="600"/>
              </a:spcBef>
              <a:buFont typeface="Arial" pitchFamily="34" charset="0"/>
              <a:buChar char="•"/>
            </a:pPr>
            <a:r>
              <a:rPr lang="en-GB" sz="1600" dirty="0" smtClean="0">
                <a:solidFill>
                  <a:schemeClr val="accent1"/>
                </a:solidFill>
                <a:latin typeface="Calibri Light" pitchFamily="34" charset="0"/>
                <a:cs typeface="Calibri Light" pitchFamily="34" charset="0"/>
              </a:rPr>
              <a:t>Consider internships and placements</a:t>
            </a:r>
          </a:p>
          <a:p>
            <a:pPr marL="972000" lvl="3" indent="-252000">
              <a:spcBef>
                <a:spcPts val="600"/>
              </a:spcBef>
              <a:buFont typeface="Arial" pitchFamily="34" charset="0"/>
              <a:buChar char="•"/>
            </a:pPr>
            <a:r>
              <a:rPr lang="en-GB" sz="1600" dirty="0" smtClean="0">
                <a:solidFill>
                  <a:schemeClr val="accent1"/>
                </a:solidFill>
                <a:latin typeface="Calibri Light" pitchFamily="34" charset="0"/>
                <a:cs typeface="Calibri Light" pitchFamily="34" charset="0"/>
              </a:rPr>
              <a:t>Internships</a:t>
            </a:r>
          </a:p>
          <a:p>
            <a:pPr marL="972000" lvl="3" indent="-252000">
              <a:spcBef>
                <a:spcPts val="600"/>
              </a:spcBef>
              <a:buFont typeface="Arial" pitchFamily="34" charset="0"/>
              <a:buChar char="•"/>
            </a:pPr>
            <a:r>
              <a:rPr lang="en-GB" sz="1600" dirty="0" smtClean="0">
                <a:solidFill>
                  <a:schemeClr val="accent1"/>
                </a:solidFill>
                <a:latin typeface="Calibri Light" pitchFamily="34" charset="0"/>
                <a:cs typeface="Calibri Light" pitchFamily="34" charset="0"/>
              </a:rPr>
              <a:t>Extreme Blue</a:t>
            </a:r>
          </a:p>
          <a:p>
            <a:pPr marL="972000" lvl="3" indent="-252000">
              <a:spcBef>
                <a:spcPts val="600"/>
              </a:spcBef>
              <a:buFont typeface="Arial" pitchFamily="34" charset="0"/>
              <a:buChar char="•"/>
            </a:pPr>
            <a:r>
              <a:rPr lang="en-GB" sz="1600" dirty="0" smtClean="0">
                <a:solidFill>
                  <a:schemeClr val="accent1"/>
                </a:solidFill>
                <a:latin typeface="Calibri Light" pitchFamily="34" charset="0"/>
                <a:cs typeface="Calibri Light" pitchFamily="34" charset="0"/>
              </a:rPr>
              <a:t>Apprenticeships</a:t>
            </a:r>
          </a:p>
        </p:txBody>
      </p:sp>
      <p:pic>
        <p:nvPicPr>
          <p:cNvPr id="19" name="Picture 2" descr="paul-rand-IBM-3.jpg (600×400)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763832" y="5301744"/>
            <a:ext cx="1736162" cy="1135318"/>
          </a:xfrm>
          <a:prstGeom prst="rect">
            <a:avLst/>
          </a:prstGeom>
          <a:noFill/>
        </p:spPr>
      </p:pic>
      <p:grpSp>
        <p:nvGrpSpPr>
          <p:cNvPr id="23" name="Group 22"/>
          <p:cNvGrpSpPr/>
          <p:nvPr/>
        </p:nvGrpSpPr>
        <p:grpSpPr>
          <a:xfrm>
            <a:off x="323528" y="1627974"/>
            <a:ext cx="4176466" cy="3609676"/>
            <a:chOff x="395536" y="1340768"/>
            <a:chExt cx="4536504" cy="3841394"/>
          </a:xfrm>
        </p:grpSpPr>
        <p:pic>
          <p:nvPicPr>
            <p:cNvPr id="5122" name="Picture 2" descr="Infographic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395536" y="1340768"/>
              <a:ext cx="4536504" cy="3841394"/>
            </a:xfrm>
            <a:prstGeom prst="rect">
              <a:avLst/>
            </a:prstGeom>
            <a:noFill/>
          </p:spPr>
        </p:pic>
        <p:sp>
          <p:nvSpPr>
            <p:cNvPr id="22" name="Rectangle 21"/>
            <p:cNvSpPr/>
            <p:nvPr/>
          </p:nvSpPr>
          <p:spPr>
            <a:xfrm>
              <a:off x="4139952" y="4869160"/>
              <a:ext cx="792088" cy="2880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12" name="Picture 10" descr="16967629005_74bcc925cc_b.jpg (1024×768)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495642" y="4704460"/>
            <a:ext cx="1443208" cy="1836810"/>
          </a:xfrm>
          <a:prstGeom prst="rect">
            <a:avLst/>
          </a:prstGeom>
          <a:noFill/>
        </p:spPr>
      </p:pic>
      <p:sp>
        <p:nvSpPr>
          <p:cNvPr id="13" name="TextBox 12"/>
          <p:cNvSpPr txBox="1"/>
          <p:nvPr/>
        </p:nvSpPr>
        <p:spPr>
          <a:xfrm>
            <a:off x="7624362" y="6541851"/>
            <a:ext cx="142378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GB" sz="800" dirty="0">
                <a:solidFill>
                  <a:schemeClr val="accent1"/>
                </a:solidFill>
                <a:latin typeface="Calibri Light" pitchFamily="34" charset="0"/>
                <a:cs typeface="Calibri Light" pitchFamily="34" charset="0"/>
              </a:rPr>
              <a:t>(</a:t>
            </a:r>
            <a:r>
              <a:rPr lang="en-GB" sz="800" dirty="0" smtClean="0">
                <a:solidFill>
                  <a:schemeClr val="accent1"/>
                </a:solidFill>
                <a:latin typeface="Calibri Light" pitchFamily="34" charset="0"/>
                <a:cs typeface="Calibri Light" pitchFamily="34" charset="0"/>
              </a:rPr>
              <a:t>you don’t need to be perfect)</a:t>
            </a:r>
          </a:p>
        </p:txBody>
      </p:sp>
      <p:pic>
        <p:nvPicPr>
          <p:cNvPr id="24" name="Picture 6" descr="Lead-spaces-banner-x39-V2-without-text-2_Aditi.jpg (1600×450)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738643" y="254638"/>
            <a:ext cx="4136153" cy="1163294"/>
          </a:xfrm>
          <a:prstGeom prst="rect">
            <a:avLst/>
          </a:prstGeom>
          <a:noFill/>
        </p:spPr>
      </p:pic>
      <p:sp>
        <p:nvSpPr>
          <p:cNvPr id="25" name="TextBox 24"/>
          <p:cNvSpPr txBox="1"/>
          <p:nvPr/>
        </p:nvSpPr>
        <p:spPr>
          <a:xfrm>
            <a:off x="4664028" y="5330729"/>
            <a:ext cx="26896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2000" indent="-252000">
              <a:spcBef>
                <a:spcPts val="600"/>
              </a:spcBef>
              <a:buFont typeface="Webdings" pitchFamily="18" charset="2"/>
              <a:buChar char=""/>
            </a:pPr>
            <a:r>
              <a:rPr lang="en-GB" i="1" dirty="0" smtClean="0">
                <a:solidFill>
                  <a:schemeClr val="accent1"/>
                </a:solidFill>
                <a:latin typeface="Calibri Light" pitchFamily="34" charset="0"/>
                <a:cs typeface="Calibri Light" pitchFamily="34" charset="0"/>
              </a:rPr>
              <a:t>Ability to think &amp; work independently and to develop new skills is your best asset</a:t>
            </a:r>
            <a:endParaRPr lang="en-GB" i="1" dirty="0">
              <a:solidFill>
                <a:schemeClr val="accent1"/>
              </a:solidFill>
              <a:latin typeface="Calibri Light" pitchFamily="34" charset="0"/>
              <a:cs typeface="Calibri Light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AutoShape 2" descr="Image result for ibm logo  vecto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2532" name="AutoShape 4" descr="Image result for ibm logo  vecto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8" name="Picture 7" descr="Image result for ibm logo  vector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111287" y="260648"/>
            <a:ext cx="667993" cy="288032"/>
          </a:xfrm>
          <a:prstGeom prst="rect">
            <a:avLst/>
          </a:prstGeom>
          <a:noFill/>
        </p:spPr>
      </p:pic>
      <p:sp>
        <p:nvSpPr>
          <p:cNvPr id="10" name="TextBox 9"/>
          <p:cNvSpPr txBox="1"/>
          <p:nvPr/>
        </p:nvSpPr>
        <p:spPr>
          <a:xfrm>
            <a:off x="323528" y="332656"/>
            <a:ext cx="331236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000" b="1" i="1" dirty="0" smtClean="0">
                <a:solidFill>
                  <a:srgbClr val="742278"/>
                </a:solidFill>
                <a:latin typeface="Calibri Light" pitchFamily="34" charset="0"/>
                <a:cs typeface="Calibri Light" pitchFamily="34" charset="0"/>
              </a:rPr>
              <a:t>Questions?</a:t>
            </a:r>
          </a:p>
        </p:txBody>
      </p:sp>
      <p:sp>
        <p:nvSpPr>
          <p:cNvPr id="22538" name="AutoShape 10" descr="http://question-and-answer-demo.mybluemix.net/images/question-and-answer.sv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2540" name="AutoShape 12" descr="http://question-and-answer-demo.mybluemix.net/images/question-and-answer.sv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22542" name="Picture 1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52120" y="1124744"/>
            <a:ext cx="2808312" cy="2808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2544" name="Picture 16" descr=" - Dilbert by Scott Adams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7544" y="1124744"/>
            <a:ext cx="2719182" cy="864096"/>
          </a:xfrm>
          <a:prstGeom prst="rect">
            <a:avLst/>
          </a:prstGeom>
          <a:noFill/>
        </p:spPr>
      </p:pic>
      <p:pic>
        <p:nvPicPr>
          <p:cNvPr id="22549" name="Picture 21" descr="questions.png (740×555)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67544" y="3068959"/>
            <a:ext cx="4648233" cy="3486175"/>
          </a:xfrm>
          <a:prstGeom prst="rect">
            <a:avLst/>
          </a:prstGeom>
          <a:noFill/>
        </p:spPr>
      </p:pic>
      <p:sp>
        <p:nvSpPr>
          <p:cNvPr id="19" name="Rectangle 18"/>
          <p:cNvSpPr/>
          <p:nvPr/>
        </p:nvSpPr>
        <p:spPr>
          <a:xfrm>
            <a:off x="378000" y="6525344"/>
            <a:ext cx="936475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" dirty="0" smtClean="0">
                <a:solidFill>
                  <a:schemeClr val="accent1"/>
                </a:solidFill>
              </a:rPr>
              <a:t>https://xkcd.com/1256/</a:t>
            </a:r>
            <a:endParaRPr lang="en-GB" sz="600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AutoShape 2" descr="Image result for ibm logo  vecto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2532" name="AutoShape 4" descr="Image result for ibm logo  vecto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7" name="Picture 2" descr="http://www-03.ibm.com/employment/images/2016_07_IBM_today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2299" y="4787745"/>
            <a:ext cx="4873254" cy="1869429"/>
          </a:xfrm>
          <a:prstGeom prst="rect">
            <a:avLst/>
          </a:prstGeom>
          <a:noFill/>
        </p:spPr>
      </p:pic>
      <p:pic>
        <p:nvPicPr>
          <p:cNvPr id="8" name="Picture 7" descr="Image result for ibm logo  vector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11287" y="260648"/>
            <a:ext cx="667993" cy="288032"/>
          </a:xfrm>
          <a:prstGeom prst="rect">
            <a:avLst/>
          </a:prstGeom>
          <a:noFill/>
        </p:spPr>
      </p:pic>
      <p:sp>
        <p:nvSpPr>
          <p:cNvPr id="10" name="TextBox 9"/>
          <p:cNvSpPr txBox="1"/>
          <p:nvPr/>
        </p:nvSpPr>
        <p:spPr>
          <a:xfrm>
            <a:off x="651133" y="636277"/>
            <a:ext cx="37157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400" b="1" i="1" dirty="0" smtClean="0">
                <a:solidFill>
                  <a:srgbClr val="742278"/>
                </a:solidFill>
                <a:latin typeface="Calibri Light" pitchFamily="34" charset="0"/>
                <a:cs typeface="Calibri Light" pitchFamily="34" charset="0"/>
              </a:rPr>
              <a:t>Thank you!</a:t>
            </a:r>
          </a:p>
        </p:txBody>
      </p:sp>
      <p:sp>
        <p:nvSpPr>
          <p:cNvPr id="22538" name="AutoShape 10" descr="http://question-and-answer-demo.mybluemix.net/images/question-and-answer.sv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2540" name="AutoShape 12" descr="http://question-and-answer-demo.mybluemix.net/images/question-and-answer.sv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499992" y="692696"/>
            <a:ext cx="4312456" cy="22532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6" name="Group 15"/>
          <p:cNvGrpSpPr/>
          <p:nvPr/>
        </p:nvGrpSpPr>
        <p:grpSpPr>
          <a:xfrm>
            <a:off x="1196411" y="1886301"/>
            <a:ext cx="2188951" cy="749150"/>
            <a:chOff x="376980" y="1583255"/>
            <a:chExt cx="2188951" cy="749150"/>
          </a:xfrm>
        </p:grpSpPr>
        <p:pic>
          <p:nvPicPr>
            <p:cNvPr id="12" name="Picture 11" descr="Facebook_icon_2011.png">
              <a:hlinkClick r:id="rId5"/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376980" y="1915057"/>
              <a:ext cx="417348" cy="417348"/>
            </a:xfrm>
            <a:prstGeom prst="rect">
              <a:avLst/>
            </a:prstGeom>
          </p:spPr>
        </p:pic>
        <p:pic>
          <p:nvPicPr>
            <p:cNvPr id="13" name="Picture 12" descr="Twitter-logo21.png">
              <a:hlinkClick r:id="rId7"/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438046" y="1620785"/>
              <a:ext cx="294272" cy="294272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702409" y="1583255"/>
              <a:ext cx="185278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 smtClean="0">
                  <a:solidFill>
                    <a:srgbClr val="4099FF"/>
                  </a:solidFill>
                </a:rPr>
                <a:t>@</a:t>
              </a:r>
              <a:r>
                <a:rPr lang="en-GB" sz="1600" dirty="0" err="1" smtClean="0">
                  <a:solidFill>
                    <a:srgbClr val="4099FF"/>
                  </a:solidFill>
                </a:rPr>
                <a:t>IBMJobsGlobal</a:t>
              </a:r>
              <a:endParaRPr lang="en-GB" sz="1600" dirty="0">
                <a:solidFill>
                  <a:srgbClr val="4099FF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13145" y="1951719"/>
              <a:ext cx="185278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 err="1" smtClean="0">
                  <a:solidFill>
                    <a:srgbClr val="3B5998"/>
                  </a:solidFill>
                </a:rPr>
                <a:t>IBMJobsGlobal</a:t>
              </a:r>
              <a:endParaRPr lang="en-GB" sz="1600" dirty="0">
                <a:solidFill>
                  <a:srgbClr val="3B5998"/>
                </a:solidFill>
              </a:endParaRP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1179319" y="3414048"/>
            <a:ext cx="662848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 smtClean="0">
                <a:solidFill>
                  <a:schemeClr val="tx2"/>
                </a:solidFill>
                <a:hlinkClick r:id="rId9"/>
              </a:rPr>
              <a:t>https://www.ibm.com/employment/</a:t>
            </a:r>
          </a:p>
          <a:p>
            <a:r>
              <a:rPr lang="en-GB" sz="1400" dirty="0" smtClean="0">
                <a:solidFill>
                  <a:schemeClr val="tx2"/>
                </a:solidFill>
                <a:hlinkClick r:id="rId9"/>
              </a:rPr>
              <a:t>https://www.ibm.com/employment/us/extremeblue</a:t>
            </a:r>
            <a:r>
              <a:rPr lang="en-GB" sz="1400" dirty="0" smtClean="0">
                <a:solidFill>
                  <a:schemeClr val="tx2"/>
                </a:solidFill>
                <a:hlinkClick r:id="rId9"/>
              </a:rPr>
              <a:t>/</a:t>
            </a:r>
            <a:endParaRPr lang="en-GB" sz="1400" dirty="0" smtClean="0">
              <a:solidFill>
                <a:schemeClr val="tx2"/>
              </a:solidFill>
            </a:endParaRPr>
          </a:p>
          <a:p>
            <a:r>
              <a:rPr lang="en-GB" sz="1400" dirty="0" smtClean="0">
                <a:solidFill>
                  <a:schemeClr val="tx2"/>
                </a:solidFill>
                <a:hlinkClick r:id="rId10"/>
              </a:rPr>
              <a:t>https://www.ibm.com/employment/internationalstudents</a:t>
            </a:r>
            <a:r>
              <a:rPr lang="en-GB" sz="1400" dirty="0" smtClean="0">
                <a:solidFill>
                  <a:schemeClr val="tx2"/>
                </a:solidFill>
                <a:hlinkClick r:id="rId10"/>
              </a:rPr>
              <a:t>/</a:t>
            </a:r>
            <a:endParaRPr lang="en-GB" sz="1400" dirty="0" smtClean="0">
              <a:solidFill>
                <a:schemeClr val="tx2"/>
              </a:solidFill>
            </a:endParaRPr>
          </a:p>
          <a:p>
            <a:r>
              <a:rPr lang="en-GB" sz="1400" dirty="0" smtClean="0">
                <a:solidFill>
                  <a:schemeClr val="tx2"/>
                </a:solidFill>
                <a:hlinkClick r:id="rId11"/>
              </a:rPr>
              <a:t>https://</a:t>
            </a:r>
            <a:r>
              <a:rPr lang="en-GB" sz="1400" dirty="0" smtClean="0">
                <a:solidFill>
                  <a:schemeClr val="tx2"/>
                </a:solidFill>
                <a:hlinkClick r:id="rId11"/>
              </a:rPr>
              <a:t>www.ibm.com/employment/at-de/entrylevel.html</a:t>
            </a:r>
            <a:endParaRPr lang="en-GB" sz="1400" dirty="0" smtClean="0">
              <a:solidFill>
                <a:schemeClr val="tx2"/>
              </a:solidFill>
            </a:endParaRP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5348079" y="4787745"/>
            <a:ext cx="3431201" cy="18694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4F81BD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415</TotalTime>
  <Words>332</Words>
  <Application>Microsoft Office PowerPoint</Application>
  <PresentationFormat>On-screen Show (4:3)</PresentationFormat>
  <Paragraphs>38</Paragraphs>
  <Slides>6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7" baseType="lpstr">
      <vt:lpstr>Office Theme</vt:lpstr>
      <vt:lpstr>Slide 1</vt:lpstr>
      <vt:lpstr>Slide 2</vt:lpstr>
      <vt:lpstr>Slide 3</vt:lpstr>
      <vt:lpstr>Slide 4</vt:lpstr>
      <vt:lpstr>Slide 5</vt:lpstr>
      <vt:lpstr>Slide 6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David Goddard</dc:creator>
  <cp:lastModifiedBy>David Goddard</cp:lastModifiedBy>
  <cp:revision>56</cp:revision>
  <dcterms:created xsi:type="dcterms:W3CDTF">2017-05-07T13:40:16Z</dcterms:created>
  <dcterms:modified xsi:type="dcterms:W3CDTF">2017-05-11T15:06:17Z</dcterms:modified>
</cp:coreProperties>
</file>